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68" r:id="rId9"/>
    <p:sldId id="262" r:id="rId10"/>
    <p:sldId id="263" r:id="rId11"/>
    <p:sldId id="269" r:id="rId12"/>
    <p:sldId id="264" r:id="rId13"/>
    <p:sldId id="266" r:id="rId14"/>
    <p:sldId id="265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57" autoAdjust="0"/>
    <p:restoredTop sz="94696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B939-1450-41A8-97D0-DEC498FF813C}" type="datetimeFigureOut">
              <a:rPr lang="ru-RU" smtClean="0"/>
              <a:pPr/>
              <a:t>18.10.2010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04361-210C-4931-861D-077C0526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04361-210C-4931-861D-077C0526A9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04361-210C-4931-861D-077C0526A9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04361-210C-4931-861D-077C0526A9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3F-F70C-46AC-BA11-7380517D3DAF}" type="datetime1">
              <a:rPr lang="ru-RU" smtClean="0"/>
              <a:t>18.10.2010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94A6-4981-452B-9CE4-C5F2DB1C29AD}" type="datetime1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6B34-B77B-4B54-AC1D-2DE52A409842}" type="datetime1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B57C6F-D0C3-4737-876C-EAD8ED503CC0}" type="datetime1">
              <a:rPr lang="ru-RU" smtClean="0"/>
              <a:t>18.10.2010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BCCC-DD81-4C1C-A410-A8D92856CB5C}" type="datetime1">
              <a:rPr lang="ru-RU" smtClean="0"/>
              <a:t>18.10.2010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D98F-BCEF-4CAD-A21F-24910E91DA66}" type="datetime1">
              <a:rPr lang="ru-RU" smtClean="0"/>
              <a:t>18.10.2010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6D30-4B4D-43C3-B43D-52479F103BCA}" type="datetime1">
              <a:rPr lang="ru-RU" smtClean="0"/>
              <a:t>18.10.2010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9F35-A1B6-4D19-A53C-7542716B6116}" type="datetime1">
              <a:rPr lang="ru-RU" smtClean="0"/>
              <a:t>18.10.2010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06FE-8535-4333-9F5A-9860106D22F9}" type="datetime1">
              <a:rPr lang="ru-RU" smtClean="0"/>
              <a:t>18.10.2010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8C6A8-2C3D-4C87-BC75-EB7C7FEE11CC}" type="datetime1">
              <a:rPr lang="ru-RU" smtClean="0"/>
              <a:t>18.10.2010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C1A9-4A60-4D4D-9A26-BE8C2A675FE5}" type="datetime1">
              <a:rPr lang="ru-RU" smtClean="0"/>
              <a:t>18.10.2010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6A213F-CE6B-40E1-A26D-8C557E2B70D0}" type="datetime1">
              <a:rPr lang="ru-RU" smtClean="0"/>
              <a:t>18.10.2010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Ханычева Елена Николаевна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8F78E7-EA0B-4093-B705-2677CCDEFE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3"/>
            <a:ext cx="8367464" cy="4968552"/>
          </a:xfrm>
        </p:spPr>
        <p:txBody>
          <a:bodyPr/>
          <a:lstStyle/>
          <a:p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Картинная галерея</a:t>
            </a:r>
          </a:p>
          <a:p>
            <a:r>
              <a:rPr lang="ru-RU" sz="44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«РАДУГА» и её использование в учебно-воспитательном процессе</a:t>
            </a:r>
            <a:endParaRPr lang="ru-RU" sz="44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260649"/>
            <a:ext cx="8270057" cy="1152128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Федеральное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2"/>
                </a:solidFill>
              </a:rPr>
              <a:t>бюджетное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2"/>
                </a:solidFill>
              </a:rPr>
              <a:t>общеобразовательное учреждение  «Вечерняя (сменная) общеобразовательная школа УФСИН России по Саратовской области»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Использование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школьной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художественной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галереи на уроках истории и обществознания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Елена\Desktop\Новая папка\SDC11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pic>
        <p:nvPicPr>
          <p:cNvPr id="4099" name="Picture 3" descr="C:\Users\Елена\Desktop\Новая папка\SDC11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При проведении занятий учителя используют возможности искусства  воздействовать на  мировоззренческие  аспекты  учащихся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Елена\Desktop\Новая папка\SDC11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pic>
        <p:nvPicPr>
          <p:cNvPr id="2051" name="Picture 3" descr="C:\Users\Елена\Desktop\Новая папка\SDC11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Роль искусства в </a:t>
            </a:r>
            <a:r>
              <a:rPr lang="ru-RU" dirty="0" err="1" smtClean="0">
                <a:solidFill>
                  <a:schemeClr val="bg2"/>
                </a:solidFill>
              </a:rPr>
              <a:t>гуманизации</a:t>
            </a:r>
            <a:r>
              <a:rPr lang="ru-RU" dirty="0" smtClean="0">
                <a:solidFill>
                  <a:schemeClr val="bg2"/>
                </a:solidFill>
              </a:rPr>
              <a:t> человеческих отношений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Новая папка\SDC11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Елена\Desktop\Новая папка\SDC119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Применение</a:t>
            </a:r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sz="3600" dirty="0" smtClean="0">
                <a:solidFill>
                  <a:schemeClr val="bg2"/>
                </a:solidFill>
              </a:rPr>
              <a:t>художественных  образов  в процессе  </a:t>
            </a:r>
            <a:r>
              <a:rPr lang="ru-RU" sz="3600" dirty="0" err="1" smtClean="0">
                <a:solidFill>
                  <a:schemeClr val="bg2"/>
                </a:solidFill>
              </a:rPr>
              <a:t>ресоциализации</a:t>
            </a:r>
            <a:r>
              <a:rPr lang="ru-RU" sz="3600" dirty="0" smtClean="0">
                <a:solidFill>
                  <a:schemeClr val="bg2"/>
                </a:solidFill>
              </a:rPr>
              <a:t>  воспитанников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Desktop\Новая папка\SDC119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Елена\Desktop\Новая папка\SDC119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Царев Семен и </a:t>
            </a:r>
            <a:r>
              <a:rPr lang="ru-RU" dirty="0" err="1" smtClean="0"/>
              <a:t>Букатин</a:t>
            </a:r>
            <a:r>
              <a:rPr lang="ru-RU" dirty="0" smtClean="0"/>
              <a:t> Александр – 12 класс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Общественные экскурсоводы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Логинов Александр учащийся 12 класса</a:t>
            </a:r>
            <a:endParaRPr lang="ru-RU" dirty="0"/>
          </a:p>
        </p:txBody>
      </p:sp>
      <p:pic>
        <p:nvPicPr>
          <p:cNvPr id="7170" name="Picture 2" descr="C:\Users\Елена\Desktop\Новая папка\SDC119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Елена\Desktop\Новая папка\SDC11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055" y="2201863"/>
            <a:ext cx="2934890" cy="3913187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187280"/>
          </a:xfrm>
        </p:spPr>
        <p:txBody>
          <a:bodyPr/>
          <a:lstStyle/>
          <a:p>
            <a:r>
              <a:rPr lang="ru-RU" dirty="0" smtClean="0"/>
              <a:t>Восприятие   художественных произведений в  школе организовано целенаправленно   с учетом контингента, его  интеллектуальных  особенностей </a:t>
            </a:r>
          </a:p>
          <a:p>
            <a:r>
              <a:rPr lang="ru-RU" dirty="0" smtClean="0"/>
              <a:t>во внеклассной работе (виртуальный музей, классные часы, беседы, лекции)</a:t>
            </a:r>
          </a:p>
          <a:p>
            <a:r>
              <a:rPr lang="ru-RU" dirty="0" smtClean="0"/>
              <a:t> на уроках (русского языка и литературы, иностранного языка,  истории и обществознания)</a:t>
            </a:r>
          </a:p>
          <a:p>
            <a:r>
              <a:rPr lang="ru-RU" dirty="0" smtClean="0"/>
              <a:t>кружковой работе (кружок «Литература и живопись», театральная студия «Досуг»)</a:t>
            </a:r>
          </a:p>
          <a:p>
            <a:r>
              <a:rPr lang="ru-RU" dirty="0" smtClean="0"/>
              <a:t>конкурсах ( международный конкурс-игра по МХК «Золотое руно», школьный конкурс «Загадки картины»)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В 2009-2010 учебном году  25 обучающихся участвовали в интеллектуальной игре-конкурсе «Золотое руно»</a:t>
            </a:r>
            <a:endParaRPr lang="ru-RU" sz="3200" dirty="0"/>
          </a:p>
        </p:txBody>
      </p:sp>
      <p:pic>
        <p:nvPicPr>
          <p:cNvPr id="1026" name="Picture 2" descr="C:\Users\Елена\Desktop\Новая папка\SDC1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55524" cy="501793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Вручение подарка воспитанникам </a:t>
            </a:r>
            <a:r>
              <a:rPr lang="ru-RU" dirty="0" err="1" smtClean="0">
                <a:solidFill>
                  <a:schemeClr val="bg2"/>
                </a:solidFill>
              </a:rPr>
              <a:t>Энгельсской</a:t>
            </a:r>
            <a:r>
              <a:rPr lang="ru-RU" dirty="0" smtClean="0">
                <a:solidFill>
                  <a:schemeClr val="bg2"/>
                </a:solidFill>
              </a:rPr>
              <a:t> колонии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 descr="F:\галерея\DSC0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6480720" cy="41536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Известный русский художник Николай Рерих писал: «Дайте искусство народу. Украсьте   не  только  музеи, театры, школы, библиотеки, здания станции  и  больниц, но  и  тюрьмы,  тогда не будет  больше тюрем»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Используя на уроках выразительное средство искусства учителя ставят перед собой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2"/>
                </a:solidFill>
              </a:rPr>
              <a:t> основные задачи:                цели: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59936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  Образовательная функция искусства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2. Воспитательная функция искусства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3. Коррекционная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функция искусства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844823"/>
            <a:ext cx="4424168" cy="463910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Развитие личности ученика и освоение им действительности посредством искусства</a:t>
            </a:r>
          </a:p>
          <a:p>
            <a:r>
              <a:rPr lang="ru-RU" dirty="0" smtClean="0"/>
              <a:t>Формирование нравственно-эстетических основ личности учащихся</a:t>
            </a:r>
          </a:p>
          <a:p>
            <a:r>
              <a:rPr lang="ru-RU" dirty="0" smtClean="0"/>
              <a:t>Содействие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адаптации с помощью искусства, коррекции и компенсации недостатков в развитии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Педагоги нашей школы при прохождении программного материала используют репродукции  и другие произведения искусства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Елена\Desktop\Новая папка\SDC11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pic>
        <p:nvPicPr>
          <p:cNvPr id="1027" name="Picture 3" descr="C:\Users\Елена\Desktop\Новая папка\SDC119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006" y="1556792"/>
            <a:ext cx="4136994" cy="453650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 учитель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русского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языка и литературы Литвиненко Ю. П.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Елена\Desktop\Новая папка\SDC1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В школе работает кружок « Литература и живопись»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           Идут занятия кружка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 descr="C:\Users\Елена\Desktop\Новая папка\SDC11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Еще в Древней Греции изобразительное искусство рассматривали как эффективное средство воздействия на человека. Считалось, что созерцая прекрасные картины великих мастеров, человек впитывает все лучшее, что они отражают.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38298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2"/>
                </a:solidFill>
              </a:rPr>
              <a:t>Использование  репродукций   полотен великих  мастеров  живописи   имеет  практическое  значение  в  создании визуальной  среды   помещений</a:t>
            </a:r>
            <a:endParaRPr lang="ru-RU" sz="31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Елена\Desktop\Новая папка\SDC11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8784976" cy="436510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Искусство само по себе является «противоядием» от информированной перегрузки и напряжения</a:t>
            </a:r>
            <a:endParaRPr lang="ru-RU" dirty="0"/>
          </a:p>
        </p:txBody>
      </p:sp>
      <p:pic>
        <p:nvPicPr>
          <p:cNvPr id="5" name="Picture 3" descr="C:\Users\Елена\Desktop\Новая папка\SDC11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59238" cy="4248471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Ханычева Елена Николаевна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385</TotalTime>
  <Words>409</Words>
  <Application>Microsoft Office PowerPoint</Application>
  <PresentationFormat>Экран (4:3)</PresentationFormat>
  <Paragraphs>55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Федеральное бюджетное общеобразовательное учреждение  «Вечерняя (сменная) общеобразовательная школа УФСИН России по Саратовской области»</vt:lpstr>
      <vt:lpstr>Вручение подарка воспитанникам Энгельсской колонии</vt:lpstr>
      <vt:lpstr>Известный русский художник Николай Рерих писал: «Дайте искусство народу. Украсьте   не  только  музеи, театры, школы, библиотеки, здания станции  и  больниц, но  и  тюрьмы,  тогда не будет  больше тюрем»</vt:lpstr>
      <vt:lpstr>Используя на уроках выразительное средство искусства учителя ставят перед собой  3 основные задачи:                цели:</vt:lpstr>
      <vt:lpstr>Педагоги нашей школы при прохождении программного материала используют репродукции  и другие произведения искусства</vt:lpstr>
      <vt:lpstr>Руководитель  учитель русского языка и литературы Литвиненко Ю. П. </vt:lpstr>
      <vt:lpstr>            Идут занятия кружка</vt:lpstr>
      <vt:lpstr>Использование  репродукций   полотен великих  мастеров  живописи   имеет  практическое  значение  в  создании визуальной  среды   помещений</vt:lpstr>
      <vt:lpstr>Слайд 9</vt:lpstr>
      <vt:lpstr>Использование школьной художественной галереи на уроках истории и обществознания</vt:lpstr>
      <vt:lpstr>При проведении занятий учителя используют возможности искусства  воздействовать на  мировоззренческие  аспекты  учащихся</vt:lpstr>
      <vt:lpstr>Роль искусства в гуманизации человеческих отношений</vt:lpstr>
      <vt:lpstr>Применение  художественных  образов  в процессе  ресоциализации  воспитанников</vt:lpstr>
      <vt:lpstr>Общественные экскурсоводы </vt:lpstr>
      <vt:lpstr>Слайд 15</vt:lpstr>
      <vt:lpstr>В 2009-2010 учебном году  25 обучающихся участвовали в интеллектуальной игре-конкурсе «Золотое руно»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21</cp:revision>
  <dcterms:created xsi:type="dcterms:W3CDTF">2010-10-07T06:56:50Z</dcterms:created>
  <dcterms:modified xsi:type="dcterms:W3CDTF">2010-10-18T19:50:39Z</dcterms:modified>
</cp:coreProperties>
</file>